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91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89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71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19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20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53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10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231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5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95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420-B300-4346-94D8-07608690680C}" type="datetimeFigureOut">
              <a:rPr lang="nl-NL" smtClean="0"/>
              <a:t>27-12-2013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91D0-E421-4C6A-A5A1-73974BCAF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55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572202" y="3141561"/>
            <a:ext cx="2057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Chromosomen</a:t>
            </a:r>
            <a:endParaRPr lang="nl-NL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732" y="1014872"/>
            <a:ext cx="996243" cy="73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Rechte verbindingslijn 5"/>
          <p:cNvCxnSpPr>
            <a:endCxn id="7" idx="1"/>
          </p:cNvCxnSpPr>
          <p:nvPr/>
        </p:nvCxnSpPr>
        <p:spPr>
          <a:xfrm flipV="1">
            <a:off x="4984697" y="2182621"/>
            <a:ext cx="859330" cy="958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5844027" y="1859455"/>
            <a:ext cx="3020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Paren</a:t>
            </a:r>
          </a:p>
          <a:p>
            <a:r>
              <a:rPr lang="nl-NL" dirty="0" smtClean="0"/>
              <a:t>Diploïd </a:t>
            </a:r>
            <a:r>
              <a:rPr lang="nl-NL" dirty="0" smtClean="0">
                <a:sym typeface="Wingdings" pitchFamily="2" charset="2"/>
              </a:rPr>
              <a:t> lichaamscellen = 2n</a:t>
            </a:r>
            <a:endParaRPr lang="nl-NL" dirty="0"/>
          </a:p>
        </p:txBody>
      </p:sp>
      <p:cxnSp>
        <p:nvCxnSpPr>
          <p:cNvPr id="9" name="Rechte verbindingslijn 8"/>
          <p:cNvCxnSpPr/>
          <p:nvPr/>
        </p:nvCxnSpPr>
        <p:spPr>
          <a:xfrm flipV="1">
            <a:off x="5419465" y="2780928"/>
            <a:ext cx="592695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6038800" y="2583134"/>
            <a:ext cx="119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/>
              <a:t>Karyogram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605" y="2496579"/>
            <a:ext cx="1199744" cy="87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Rechte verbindingslijn 11"/>
          <p:cNvCxnSpPr/>
          <p:nvPr/>
        </p:nvCxnSpPr>
        <p:spPr>
          <a:xfrm>
            <a:off x="4273164" y="3642382"/>
            <a:ext cx="165621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4" idx="0"/>
          </p:cNvCxnSpPr>
          <p:nvPr/>
        </p:nvCxnSpPr>
        <p:spPr>
          <a:xfrm flipV="1">
            <a:off x="4601202" y="1412776"/>
            <a:ext cx="1410958" cy="1728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061377" y="1056911"/>
            <a:ext cx="300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Enkelvoudig</a:t>
            </a:r>
          </a:p>
          <a:p>
            <a:r>
              <a:rPr lang="nl-NL" dirty="0" err="1" smtClean="0"/>
              <a:t>Haploïd</a:t>
            </a:r>
            <a:r>
              <a:rPr lang="nl-NL" dirty="0" smtClean="0"/>
              <a:t> </a:t>
            </a:r>
            <a:r>
              <a:rPr lang="nl-NL" dirty="0" smtClean="0">
                <a:sym typeface="Wingdings" pitchFamily="2" charset="2"/>
              </a:rPr>
              <a:t> geslachtscellen = n</a:t>
            </a:r>
            <a:endParaRPr lang="nl-N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528" y="751574"/>
            <a:ext cx="856894" cy="634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kstvak 19"/>
          <p:cNvSpPr txBox="1"/>
          <p:nvPr/>
        </p:nvSpPr>
        <p:spPr>
          <a:xfrm>
            <a:off x="4273164" y="4019464"/>
            <a:ext cx="218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Genotype: alle genen</a:t>
            </a:r>
            <a:endParaRPr lang="nl-NL" dirty="0"/>
          </a:p>
        </p:txBody>
      </p:sp>
      <p:cxnSp>
        <p:nvCxnSpPr>
          <p:cNvPr id="22" name="Rechte verbindingslijn 21"/>
          <p:cNvCxnSpPr/>
          <p:nvPr/>
        </p:nvCxnSpPr>
        <p:spPr>
          <a:xfrm flipH="1">
            <a:off x="4067944" y="3653325"/>
            <a:ext cx="72008" cy="735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3826424" y="4502363"/>
            <a:ext cx="2360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Fenotype: </a:t>
            </a:r>
          </a:p>
          <a:p>
            <a:r>
              <a:rPr lang="nl-NL" dirty="0" smtClean="0"/>
              <a:t>genen + invloed milieu </a:t>
            </a:r>
          </a:p>
          <a:p>
            <a:r>
              <a:rPr lang="nl-NL" dirty="0" smtClean="0"/>
              <a:t>= uiterlijk</a:t>
            </a:r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 flipH="1" flipV="1">
            <a:off x="3707904" y="2392352"/>
            <a:ext cx="288032" cy="74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2743186" y="1746021"/>
            <a:ext cx="2241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Genen: altijd in paren</a:t>
            </a:r>
          </a:p>
          <a:p>
            <a:r>
              <a:rPr lang="nl-NL" dirty="0" smtClean="0"/>
              <a:t>Allelen: altijd in paren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 flipH="1" flipV="1">
            <a:off x="1907704" y="1746021"/>
            <a:ext cx="835482" cy="113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509107" y="1566858"/>
            <a:ext cx="14520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Homozygoot:</a:t>
            </a:r>
          </a:p>
          <a:p>
            <a:r>
              <a:rPr lang="nl-NL" sz="1200" dirty="0" smtClean="0"/>
              <a:t>Genenpaar met </a:t>
            </a:r>
          </a:p>
          <a:p>
            <a:r>
              <a:rPr lang="nl-NL" sz="1200" dirty="0" smtClean="0"/>
              <a:t>Identieke informatie</a:t>
            </a:r>
            <a:endParaRPr lang="nl-NL" sz="1200" dirty="0"/>
          </a:p>
        </p:txBody>
      </p:sp>
      <p:cxnSp>
        <p:nvCxnSpPr>
          <p:cNvPr id="31" name="Rechte verbindingslijn 30"/>
          <p:cNvCxnSpPr/>
          <p:nvPr/>
        </p:nvCxnSpPr>
        <p:spPr>
          <a:xfrm flipH="1" flipV="1">
            <a:off x="2123728" y="1014872"/>
            <a:ext cx="720080" cy="731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Tekstvak 1023"/>
          <p:cNvSpPr txBox="1"/>
          <p:nvPr/>
        </p:nvSpPr>
        <p:spPr>
          <a:xfrm>
            <a:off x="676922" y="751574"/>
            <a:ext cx="17045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Heterozygoot:</a:t>
            </a:r>
          </a:p>
          <a:p>
            <a:r>
              <a:rPr lang="nl-NL" sz="1200" dirty="0" smtClean="0"/>
              <a:t>Genenpaar met </a:t>
            </a:r>
          </a:p>
          <a:p>
            <a:r>
              <a:rPr lang="nl-NL" sz="1200" dirty="0" smtClean="0"/>
              <a:t>Verschillende informatie</a:t>
            </a:r>
            <a:endParaRPr lang="nl-NL" sz="1200" dirty="0"/>
          </a:p>
        </p:txBody>
      </p:sp>
      <p:cxnSp>
        <p:nvCxnSpPr>
          <p:cNvPr id="1029" name="Rechte verbindingslijn 1028"/>
          <p:cNvCxnSpPr>
            <a:stCxn id="26" idx="1"/>
          </p:cNvCxnSpPr>
          <p:nvPr/>
        </p:nvCxnSpPr>
        <p:spPr>
          <a:xfrm flipH="1">
            <a:off x="1907704" y="2069187"/>
            <a:ext cx="835482" cy="323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Rechte verbindingslijn 1030"/>
          <p:cNvCxnSpPr/>
          <p:nvPr/>
        </p:nvCxnSpPr>
        <p:spPr>
          <a:xfrm flipH="1">
            <a:off x="2123728" y="2230769"/>
            <a:ext cx="720080" cy="730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Tekstvak 1031"/>
          <p:cNvSpPr txBox="1"/>
          <p:nvPr/>
        </p:nvSpPr>
        <p:spPr>
          <a:xfrm>
            <a:off x="478746" y="2303635"/>
            <a:ext cx="15752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Dominant gen:</a:t>
            </a:r>
          </a:p>
          <a:p>
            <a:r>
              <a:rPr lang="nl-NL" sz="1200" dirty="0" smtClean="0"/>
              <a:t>Komt tot uiting</a:t>
            </a:r>
            <a:endParaRPr lang="nl-NL" sz="1200" dirty="0"/>
          </a:p>
        </p:txBody>
      </p:sp>
      <p:sp>
        <p:nvSpPr>
          <p:cNvPr id="1033" name="Tekstvak 1032"/>
          <p:cNvSpPr txBox="1"/>
          <p:nvPr/>
        </p:nvSpPr>
        <p:spPr>
          <a:xfrm>
            <a:off x="507246" y="2857633"/>
            <a:ext cx="17787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Recessief gen:</a:t>
            </a:r>
          </a:p>
          <a:p>
            <a:r>
              <a:rPr lang="nl-NL" sz="1200" dirty="0" smtClean="0"/>
              <a:t>Komt alleen homozygoot </a:t>
            </a:r>
          </a:p>
          <a:p>
            <a:r>
              <a:rPr lang="nl-NL" sz="1200" dirty="0" smtClean="0"/>
              <a:t>tot uiting</a:t>
            </a:r>
            <a:endParaRPr lang="nl-NL" sz="1200" dirty="0"/>
          </a:p>
        </p:txBody>
      </p:sp>
      <p:cxnSp>
        <p:nvCxnSpPr>
          <p:cNvPr id="1036" name="Rechte verbindingslijn 1035"/>
          <p:cNvCxnSpPr/>
          <p:nvPr/>
        </p:nvCxnSpPr>
        <p:spPr>
          <a:xfrm flipH="1">
            <a:off x="2286003" y="2392352"/>
            <a:ext cx="701823" cy="1203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Rechte verbindingslijn 1037"/>
          <p:cNvCxnSpPr/>
          <p:nvPr/>
        </p:nvCxnSpPr>
        <p:spPr>
          <a:xfrm flipH="1">
            <a:off x="2123728" y="2419534"/>
            <a:ext cx="1236004" cy="2293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Tekstvak 1039"/>
          <p:cNvSpPr txBox="1"/>
          <p:nvPr/>
        </p:nvSpPr>
        <p:spPr>
          <a:xfrm>
            <a:off x="346581" y="3596297"/>
            <a:ext cx="22091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Onvolledig dominant:</a:t>
            </a:r>
          </a:p>
          <a:p>
            <a:r>
              <a:rPr lang="nl-NL" sz="1200" dirty="0" smtClean="0"/>
              <a:t>Recessief gen komt beetje </a:t>
            </a:r>
          </a:p>
          <a:p>
            <a:r>
              <a:rPr lang="nl-NL" sz="1200" dirty="0" smtClean="0"/>
              <a:t>Tot uiting</a:t>
            </a:r>
            <a:endParaRPr lang="nl-NL" sz="1200" dirty="0"/>
          </a:p>
        </p:txBody>
      </p:sp>
      <p:sp>
        <p:nvSpPr>
          <p:cNvPr id="1043" name="Tekstvak 1042"/>
          <p:cNvSpPr txBox="1"/>
          <p:nvPr/>
        </p:nvSpPr>
        <p:spPr>
          <a:xfrm>
            <a:off x="462206" y="4344089"/>
            <a:ext cx="15720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Intermediair:</a:t>
            </a:r>
          </a:p>
          <a:p>
            <a:r>
              <a:rPr lang="nl-NL" sz="1200" dirty="0" smtClean="0"/>
              <a:t>Beide genen gemengd</a:t>
            </a:r>
          </a:p>
          <a:p>
            <a:r>
              <a:rPr lang="nl-NL" sz="1200" dirty="0" smtClean="0"/>
              <a:t>Tot uiting</a:t>
            </a:r>
            <a:endParaRPr lang="nl-NL" sz="1200" dirty="0"/>
          </a:p>
        </p:txBody>
      </p:sp>
      <p:cxnSp>
        <p:nvCxnSpPr>
          <p:cNvPr id="1056" name="Rechte verbindingslijn 1055"/>
          <p:cNvCxnSpPr>
            <a:stCxn id="20" idx="3"/>
          </p:cNvCxnSpPr>
          <p:nvPr/>
        </p:nvCxnSpPr>
        <p:spPr>
          <a:xfrm flipV="1">
            <a:off x="6462866" y="3653325"/>
            <a:ext cx="438415" cy="550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7" name="Tekstvak 1056"/>
          <p:cNvSpPr txBox="1"/>
          <p:nvPr/>
        </p:nvSpPr>
        <p:spPr>
          <a:xfrm>
            <a:off x="6891422" y="3503882"/>
            <a:ext cx="1928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AA = homozygoot dominant</a:t>
            </a:r>
            <a:endParaRPr lang="nl-NL" sz="1200" dirty="0"/>
          </a:p>
        </p:txBody>
      </p:sp>
      <p:cxnSp>
        <p:nvCxnSpPr>
          <p:cNvPr id="1059" name="Rechte verbindingslijn 1058"/>
          <p:cNvCxnSpPr>
            <a:endCxn id="1060" idx="1"/>
          </p:cNvCxnSpPr>
          <p:nvPr/>
        </p:nvCxnSpPr>
        <p:spPr>
          <a:xfrm flipV="1">
            <a:off x="6462866" y="3965548"/>
            <a:ext cx="438415" cy="238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0" name="Tekstvak 1059"/>
          <p:cNvSpPr txBox="1"/>
          <p:nvPr/>
        </p:nvSpPr>
        <p:spPr>
          <a:xfrm>
            <a:off x="6901281" y="382704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Aa = heterozygoot (d + r)</a:t>
            </a:r>
            <a:endParaRPr lang="nl-NL" sz="1200" dirty="0"/>
          </a:p>
        </p:txBody>
      </p:sp>
      <p:cxnSp>
        <p:nvCxnSpPr>
          <p:cNvPr id="1063" name="Rechte verbindingslijn 1062"/>
          <p:cNvCxnSpPr>
            <a:stCxn id="20" idx="3"/>
          </p:cNvCxnSpPr>
          <p:nvPr/>
        </p:nvCxnSpPr>
        <p:spPr>
          <a:xfrm>
            <a:off x="6462866" y="4204130"/>
            <a:ext cx="438415" cy="130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4" name="Tekstvak 1063"/>
          <p:cNvSpPr txBox="1"/>
          <p:nvPr/>
        </p:nvSpPr>
        <p:spPr>
          <a:xfrm>
            <a:off x="6891422" y="4196461"/>
            <a:ext cx="1842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err="1" smtClean="0"/>
              <a:t>aa</a:t>
            </a:r>
            <a:r>
              <a:rPr lang="nl-NL" sz="1200" dirty="0" smtClean="0"/>
              <a:t> = homozygoot recessief</a:t>
            </a:r>
            <a:endParaRPr lang="nl-NL" sz="1200" dirty="0"/>
          </a:p>
        </p:txBody>
      </p:sp>
      <p:cxnSp>
        <p:nvCxnSpPr>
          <p:cNvPr id="1068" name="Rechte verbindingslijn 1067"/>
          <p:cNvCxnSpPr>
            <a:stCxn id="20" idx="3"/>
          </p:cNvCxnSpPr>
          <p:nvPr/>
        </p:nvCxnSpPr>
        <p:spPr>
          <a:xfrm>
            <a:off x="6462866" y="4204130"/>
            <a:ext cx="438415" cy="464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9" name="Tekstvak 1068"/>
          <p:cNvSpPr txBox="1"/>
          <p:nvPr/>
        </p:nvSpPr>
        <p:spPr>
          <a:xfrm>
            <a:off x="6919489" y="4485633"/>
            <a:ext cx="19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baseline="-25000" dirty="0" err="1" smtClean="0">
                <a:effectLst/>
                <a:latin typeface="Arial"/>
                <a:ea typeface="Calibri"/>
                <a:cs typeface="Times New Roman"/>
              </a:rPr>
              <a:t>r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baseline="-25000" dirty="0" err="1" smtClean="0">
                <a:effectLst/>
                <a:latin typeface="Arial"/>
                <a:ea typeface="Calibri"/>
                <a:cs typeface="Times New Roman"/>
              </a:rPr>
              <a:t>r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baseline="-25000" dirty="0" err="1" smtClean="0">
                <a:effectLst/>
                <a:latin typeface="Arial"/>
                <a:ea typeface="Calibri"/>
                <a:cs typeface="Times New Roman"/>
              </a:rPr>
              <a:t>w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baseline="-25000" dirty="0" err="1" smtClean="0">
                <a:effectLst/>
                <a:latin typeface="Arial"/>
                <a:ea typeface="Calibri"/>
                <a:cs typeface="Times New Roman"/>
              </a:rPr>
              <a:t>w</a:t>
            </a:r>
            <a:r>
              <a:rPr lang="nl-NL" sz="1200" baseline="-250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nl-NL" baseline="-25000" dirty="0" smtClean="0">
                <a:effectLst/>
                <a:latin typeface="Arial"/>
                <a:ea typeface="Calibri"/>
                <a:cs typeface="Times New Roman"/>
              </a:rPr>
              <a:t>= intermediair</a:t>
            </a:r>
            <a:endParaRPr lang="nl-NL" dirty="0">
              <a:effectLst/>
              <a:latin typeface="Arial"/>
              <a:ea typeface="Calibri"/>
              <a:cs typeface="Times New Roman"/>
            </a:endParaRPr>
          </a:p>
        </p:txBody>
      </p:sp>
      <p:cxnSp>
        <p:nvCxnSpPr>
          <p:cNvPr id="1072" name="Rechte verbindingslijn 1071"/>
          <p:cNvCxnSpPr>
            <a:stCxn id="20" idx="3"/>
          </p:cNvCxnSpPr>
          <p:nvPr/>
        </p:nvCxnSpPr>
        <p:spPr>
          <a:xfrm>
            <a:off x="6462866" y="4204130"/>
            <a:ext cx="438415" cy="740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3" name="Tekstvak 1072"/>
          <p:cNvSpPr txBox="1"/>
          <p:nvPr/>
        </p:nvSpPr>
        <p:spPr>
          <a:xfrm>
            <a:off x="6821206" y="4944672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X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X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= X-chromosomale </a:t>
            </a: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overerving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endParaRPr lang="nl-NL" sz="1200" dirty="0">
              <a:effectLst/>
              <a:latin typeface="Arial"/>
              <a:ea typeface="Calibri"/>
              <a:cs typeface="Times New Roman"/>
            </a:endParaRPr>
          </a:p>
        </p:txBody>
      </p:sp>
      <p:cxnSp>
        <p:nvCxnSpPr>
          <p:cNvPr id="1075" name="Rechte verbindingslijn 1074"/>
          <p:cNvCxnSpPr>
            <a:stCxn id="20" idx="3"/>
            <a:endCxn id="1076" idx="1"/>
          </p:cNvCxnSpPr>
          <p:nvPr/>
        </p:nvCxnSpPr>
        <p:spPr>
          <a:xfrm>
            <a:off x="6462866" y="4204130"/>
            <a:ext cx="463875" cy="1479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6" name="Tekstvak 1075"/>
          <p:cNvSpPr txBox="1"/>
          <p:nvPr/>
        </p:nvSpPr>
        <p:spPr>
          <a:xfrm>
            <a:off x="6926741" y="5406337"/>
            <a:ext cx="15608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I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A 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of I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B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i = genen </a:t>
            </a:r>
          </a:p>
          <a:p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voor bloedgroepen</a:t>
            </a:r>
            <a:endParaRPr lang="nl-NL" sz="1200" dirty="0"/>
          </a:p>
        </p:txBody>
      </p:sp>
      <p:cxnSp>
        <p:nvCxnSpPr>
          <p:cNvPr id="1080" name="Rechte verbindingslijn met pijl 1079"/>
          <p:cNvCxnSpPr/>
          <p:nvPr/>
        </p:nvCxnSpPr>
        <p:spPr>
          <a:xfrm flipV="1">
            <a:off x="4438785" y="1268760"/>
            <a:ext cx="1622592" cy="373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2" name="Tekstvak 1081"/>
          <p:cNvSpPr txBox="1"/>
          <p:nvPr/>
        </p:nvSpPr>
        <p:spPr>
          <a:xfrm rot="20942681">
            <a:off x="4601201" y="1120906"/>
            <a:ext cx="924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behalve</a:t>
            </a:r>
            <a:endParaRPr lang="nl-NL" dirty="0"/>
          </a:p>
        </p:txBody>
      </p:sp>
      <p:cxnSp>
        <p:nvCxnSpPr>
          <p:cNvPr id="1086" name="Rechte verbindingslijn 1085"/>
          <p:cNvCxnSpPr/>
          <p:nvPr/>
        </p:nvCxnSpPr>
        <p:spPr>
          <a:xfrm flipH="1">
            <a:off x="2743186" y="3603226"/>
            <a:ext cx="964718" cy="1914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7" name="Tekstvak 1086"/>
          <p:cNvSpPr txBox="1"/>
          <p:nvPr/>
        </p:nvSpPr>
        <p:spPr>
          <a:xfrm>
            <a:off x="1542399" y="5591003"/>
            <a:ext cx="370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/>
              <a:t>Autosomen</a:t>
            </a:r>
            <a:r>
              <a:rPr lang="nl-NL" dirty="0" smtClean="0"/>
              <a:t> + geslachtschromosomen</a:t>
            </a:r>
            <a:endParaRPr lang="nl-NL" dirty="0"/>
          </a:p>
        </p:txBody>
      </p:sp>
      <p:pic>
        <p:nvPicPr>
          <p:cNvPr id="108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800" y="5818756"/>
            <a:ext cx="1185824" cy="870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90" name="Rechte verbindingslijn met pijl 1089"/>
          <p:cNvCxnSpPr/>
          <p:nvPr/>
        </p:nvCxnSpPr>
        <p:spPr>
          <a:xfrm>
            <a:off x="4273164" y="5960335"/>
            <a:ext cx="976917" cy="18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347864" y="2564904"/>
            <a:ext cx="2562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Kruisingsschema’s</a:t>
            </a:r>
            <a:endParaRPr lang="nl-NL" sz="2400" b="1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51962"/>
              </p:ext>
            </p:extLst>
          </p:nvPr>
        </p:nvGraphicFramePr>
        <p:xfrm>
          <a:off x="683568" y="1256263"/>
          <a:ext cx="1238885" cy="502920"/>
        </p:xfrm>
        <a:graphic>
          <a:graphicData uri="http://schemas.openxmlformats.org/drawingml/2006/table">
            <a:tbl>
              <a:tblPr firstRow="1" firstCol="1" bandRow="1"/>
              <a:tblGrid>
                <a:gridCol w="339090"/>
                <a:gridCol w="449580"/>
                <a:gridCol w="45021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aa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584393"/>
            <a:ext cx="216024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Monohybride</a:t>
            </a:r>
            <a:r>
              <a:rPr kumimoji="0" 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kruising</a:t>
            </a:r>
            <a:endParaRPr kumimoji="0" lang="nl-N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F1: Aa    x    Aa</a:t>
            </a:r>
            <a:endParaRPr kumimoji="0" lang="nl-N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A of a    </a:t>
            </a:r>
            <a:r>
              <a:rPr kumimoji="0" lang="nl-NL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nl-N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of a</a:t>
            </a:r>
            <a:endParaRPr kumimoji="0" lang="nl-N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 flipH="1" flipV="1">
            <a:off x="2339752" y="1046058"/>
            <a:ext cx="1512168" cy="1518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539552" y="2041963"/>
            <a:ext cx="13564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400" b="1" dirty="0" err="1" smtClean="0">
                <a:effectLst/>
                <a:latin typeface="Arial"/>
                <a:ea typeface="Calibri"/>
                <a:cs typeface="Times New Roman"/>
              </a:rPr>
              <a:t>Monohybride</a:t>
            </a:r>
            <a:r>
              <a:rPr lang="nl-NL" sz="1400" b="1" dirty="0" smtClean="0">
                <a:effectLst/>
                <a:latin typeface="Arial"/>
                <a:ea typeface="Calibri"/>
                <a:cs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nl-NL" sz="1400" b="1" dirty="0" err="1" smtClean="0">
                <a:effectLst/>
                <a:latin typeface="Arial"/>
                <a:ea typeface="Calibri"/>
                <a:cs typeface="Times New Roman"/>
              </a:rPr>
              <a:t>terugkruising</a:t>
            </a:r>
            <a:endParaRPr lang="nl-NL" sz="1400" b="1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 </a:t>
            </a:r>
            <a:r>
              <a:rPr lang="nl-NL" sz="1200" dirty="0" smtClean="0">
                <a:latin typeface="Arial"/>
                <a:ea typeface="Calibri"/>
                <a:cs typeface="Times New Roman"/>
              </a:rPr>
              <a:t>     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Aa    x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aa</a:t>
            </a:r>
            <a:endParaRPr lang="nl-NL" sz="1200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A of a  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</a:t>
            </a:r>
            <a:endParaRPr lang="nl-NL" sz="1200" dirty="0">
              <a:effectLst/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35716"/>
              </p:ext>
            </p:extLst>
          </p:nvPr>
        </p:nvGraphicFramePr>
        <p:xfrm>
          <a:off x="823130" y="2934515"/>
          <a:ext cx="789305" cy="502920"/>
        </p:xfrm>
        <a:graphic>
          <a:graphicData uri="http://schemas.openxmlformats.org/drawingml/2006/table">
            <a:tbl>
              <a:tblPr firstRow="1" firstCol="1" bandRow="1"/>
              <a:tblGrid>
                <a:gridCol w="339090"/>
                <a:gridCol w="45021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aa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2" name="Rechte verbindingslijn 11"/>
          <p:cNvCxnSpPr>
            <a:stCxn id="2" idx="1"/>
          </p:cNvCxnSpPr>
          <p:nvPr/>
        </p:nvCxnSpPr>
        <p:spPr>
          <a:xfrm flipH="1" flipV="1">
            <a:off x="1896014" y="2348880"/>
            <a:ext cx="1451850" cy="446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http://coo.erasmusmc.nl/genetica/Voorkennistoets/Stamboom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20" y="4919102"/>
            <a:ext cx="4215750" cy="180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vak 12"/>
          <p:cNvSpPr txBox="1"/>
          <p:nvPr/>
        </p:nvSpPr>
        <p:spPr>
          <a:xfrm>
            <a:off x="409084" y="4509120"/>
            <a:ext cx="121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smtClean="0">
                <a:latin typeface="Arial" pitchFamily="34" charset="0"/>
                <a:cs typeface="Arial" pitchFamily="34" charset="0"/>
              </a:rPr>
              <a:t>Stambomen</a:t>
            </a:r>
            <a:endParaRPr lang="nl-NL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 flipH="1">
            <a:off x="1331640" y="3026569"/>
            <a:ext cx="2232248" cy="1338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6372200" y="584393"/>
            <a:ext cx="210942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400" b="1" dirty="0" err="1" smtClean="0">
                <a:effectLst/>
                <a:latin typeface="Arial"/>
                <a:ea typeface="Calibri"/>
                <a:cs typeface="Times New Roman"/>
              </a:rPr>
              <a:t>Dihybride</a:t>
            </a:r>
            <a:r>
              <a:rPr lang="nl-NL" sz="1400" b="1" dirty="0" smtClean="0">
                <a:effectLst/>
                <a:latin typeface="Arial"/>
                <a:ea typeface="Calibri"/>
                <a:cs typeface="Times New Roman"/>
              </a:rPr>
              <a:t> kruising</a:t>
            </a: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 F1: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AaBb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   x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AaBb</a:t>
            </a:r>
            <a:endParaRPr lang="nl-NL" sz="1200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AB/Ab/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aB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/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ab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AB/Ab/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aB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/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ab</a:t>
            </a:r>
            <a:endParaRPr lang="nl-NL" sz="1200" dirty="0">
              <a:effectLst/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17" name="Tabel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51104"/>
              </p:ext>
            </p:extLst>
          </p:nvPr>
        </p:nvGraphicFramePr>
        <p:xfrm>
          <a:off x="6177232" y="1303281"/>
          <a:ext cx="2499360" cy="838200"/>
        </p:xfrm>
        <a:graphic>
          <a:graphicData uri="http://schemas.openxmlformats.org/drawingml/2006/table">
            <a:tbl>
              <a:tblPr firstRow="1" firstCol="1" bandRow="1"/>
              <a:tblGrid>
                <a:gridCol w="339090"/>
                <a:gridCol w="539750"/>
                <a:gridCol w="540385"/>
                <a:gridCol w="539750"/>
                <a:gridCol w="54038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aabb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0" name="Rechte verbindingslijn 19"/>
          <p:cNvCxnSpPr/>
          <p:nvPr/>
        </p:nvCxnSpPr>
        <p:spPr>
          <a:xfrm flipV="1">
            <a:off x="5364088" y="908720"/>
            <a:ext cx="864096" cy="166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3304138" y="339333"/>
            <a:ext cx="23839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400" b="1" dirty="0" smtClean="0">
                <a:effectLst/>
                <a:latin typeface="Arial"/>
                <a:ea typeface="Calibri"/>
                <a:cs typeface="Times New Roman"/>
              </a:rPr>
              <a:t>X-chromosomale kruising</a:t>
            </a:r>
          </a:p>
          <a:p>
            <a:pPr>
              <a:spcAft>
                <a:spcPts val="0"/>
              </a:spcAft>
            </a:pPr>
            <a:r>
              <a:rPr lang="nl-NL" dirty="0" smtClean="0">
                <a:effectLst/>
                <a:latin typeface="Arial"/>
                <a:ea typeface="Calibri"/>
                <a:cs typeface="Times New Roman"/>
              </a:rPr>
              <a:t>  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X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K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X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k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x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X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k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Y</a:t>
            </a:r>
            <a:endParaRPr lang="nl-NL" sz="1200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    X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K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X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k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X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k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Y</a:t>
            </a:r>
            <a:endParaRPr lang="nl-NL" sz="1200" dirty="0">
              <a:effectLst/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23" name="Tabel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327246"/>
              </p:ext>
            </p:extLst>
          </p:nvPr>
        </p:nvGraphicFramePr>
        <p:xfrm>
          <a:off x="3763456" y="1116135"/>
          <a:ext cx="1329055" cy="502920"/>
        </p:xfrm>
        <a:graphic>
          <a:graphicData uri="http://schemas.openxmlformats.org/drawingml/2006/table">
            <a:tbl>
              <a:tblPr firstRow="1" firstCol="1" bandRow="1"/>
              <a:tblGrid>
                <a:gridCol w="428625"/>
                <a:gridCol w="450215"/>
                <a:gridCol w="45021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nl-NL" sz="1100" baseline="30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Y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Tekstvak 26"/>
          <p:cNvSpPr txBox="1"/>
          <p:nvPr/>
        </p:nvSpPr>
        <p:spPr>
          <a:xfrm>
            <a:off x="3552511" y="3126449"/>
            <a:ext cx="21323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400" b="1" dirty="0" smtClean="0">
                <a:effectLst/>
                <a:latin typeface="Arial"/>
                <a:ea typeface="Calibri"/>
                <a:cs typeface="Times New Roman"/>
              </a:rPr>
              <a:t>Bloedgroepen kruising</a:t>
            </a:r>
          </a:p>
          <a:p>
            <a:pPr>
              <a:spcAft>
                <a:spcPts val="0"/>
              </a:spcAft>
            </a:pPr>
            <a:r>
              <a:rPr lang="nl-NL" dirty="0" smtClean="0">
                <a:effectLst/>
                <a:latin typeface="Arial"/>
                <a:ea typeface="Calibri"/>
                <a:cs typeface="Times New Roman"/>
              </a:rPr>
              <a:t> 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    I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I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B 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x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I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B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i</a:t>
            </a:r>
            <a:endParaRPr lang="nl-NL" sz="1200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    I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A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I</a:t>
            </a:r>
            <a:r>
              <a:rPr lang="nl-NL" sz="1200" baseline="30000" dirty="0" smtClean="0">
                <a:effectLst/>
                <a:latin typeface="Arial"/>
                <a:ea typeface="Calibri"/>
                <a:cs typeface="Times New Roman"/>
              </a:rPr>
              <a:t>B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I</a:t>
            </a:r>
            <a:r>
              <a:rPr lang="nl-NL" sz="1200" baseline="30000" dirty="0" err="1" smtClean="0">
                <a:effectLst/>
                <a:latin typeface="Arial"/>
                <a:ea typeface="Calibri"/>
                <a:cs typeface="Times New Roman"/>
              </a:rPr>
              <a:t>B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i</a:t>
            </a:r>
            <a:endParaRPr lang="nl-NL" sz="1200" dirty="0">
              <a:effectLst/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28" name="Tabel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31537"/>
              </p:ext>
            </p:extLst>
          </p:nvPr>
        </p:nvGraphicFramePr>
        <p:xfrm>
          <a:off x="3851920" y="3897274"/>
          <a:ext cx="1329055" cy="502920"/>
        </p:xfrm>
        <a:graphic>
          <a:graphicData uri="http://schemas.openxmlformats.org/drawingml/2006/table">
            <a:tbl>
              <a:tblPr firstRow="1" firstCol="1" bandRow="1"/>
              <a:tblGrid>
                <a:gridCol w="428625"/>
                <a:gridCol w="450215"/>
                <a:gridCol w="45021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nl-NL" sz="1100" baseline="30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Tekstvak 29"/>
          <p:cNvSpPr txBox="1"/>
          <p:nvPr/>
        </p:nvSpPr>
        <p:spPr>
          <a:xfrm>
            <a:off x="3851920" y="4365104"/>
            <a:ext cx="11256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000" dirty="0" smtClean="0">
                <a:effectLst/>
                <a:latin typeface="Arial"/>
                <a:ea typeface="Calibri"/>
                <a:cs typeface="Times New Roman"/>
              </a:rPr>
              <a:t>50 % kans op B</a:t>
            </a:r>
          </a:p>
          <a:p>
            <a:pPr>
              <a:spcAft>
                <a:spcPts val="0"/>
              </a:spcAft>
            </a:pPr>
            <a:r>
              <a:rPr lang="nl-NL" sz="1000" dirty="0" smtClean="0">
                <a:effectLst/>
                <a:latin typeface="Arial"/>
                <a:ea typeface="Calibri"/>
                <a:cs typeface="Times New Roman"/>
              </a:rPr>
              <a:t>25% kans op AB</a:t>
            </a:r>
          </a:p>
          <a:p>
            <a:pPr>
              <a:spcAft>
                <a:spcPts val="0"/>
              </a:spcAft>
            </a:pPr>
            <a:r>
              <a:rPr lang="nl-NL" sz="1000" dirty="0" smtClean="0">
                <a:effectLst/>
                <a:latin typeface="Arial"/>
                <a:ea typeface="Calibri"/>
                <a:cs typeface="Times New Roman"/>
              </a:rPr>
              <a:t>25% kan op A</a:t>
            </a:r>
            <a:endParaRPr lang="nl-NL" sz="1000" dirty="0">
              <a:effectLst/>
              <a:latin typeface="Arial"/>
              <a:ea typeface="Calibri"/>
              <a:cs typeface="Times New Roman"/>
            </a:endParaRPr>
          </a:p>
        </p:txBody>
      </p:sp>
      <p:cxnSp>
        <p:nvCxnSpPr>
          <p:cNvPr id="2048" name="Rechte verbindingslijn 2047"/>
          <p:cNvCxnSpPr/>
          <p:nvPr/>
        </p:nvCxnSpPr>
        <p:spPr>
          <a:xfrm>
            <a:off x="4512722" y="2998450"/>
            <a:ext cx="0" cy="191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kstvak 2048"/>
          <p:cNvSpPr txBox="1"/>
          <p:nvPr/>
        </p:nvSpPr>
        <p:spPr>
          <a:xfrm>
            <a:off x="6588224" y="3695836"/>
            <a:ext cx="217239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sz="1400" b="1" dirty="0" smtClean="0">
                <a:effectLst/>
                <a:latin typeface="Arial"/>
                <a:ea typeface="Calibri"/>
                <a:cs typeface="Times New Roman"/>
              </a:rPr>
              <a:t>       Kruising met</a:t>
            </a:r>
          </a:p>
          <a:p>
            <a:pPr>
              <a:spcAft>
                <a:spcPts val="0"/>
              </a:spcAft>
            </a:pPr>
            <a:r>
              <a:rPr lang="nl-NL" sz="1400" b="1" dirty="0" smtClean="0">
                <a:effectLst/>
                <a:latin typeface="Arial"/>
                <a:ea typeface="Calibri"/>
                <a:cs typeface="Times New Roman"/>
              </a:rPr>
              <a:t>gekoppelde overerving</a:t>
            </a:r>
          </a:p>
          <a:p>
            <a:pPr>
              <a:spcAft>
                <a:spcPts val="0"/>
              </a:spcAft>
            </a:pPr>
            <a:r>
              <a:rPr lang="nl-NL" dirty="0" smtClean="0">
                <a:effectLst/>
                <a:latin typeface="Arial"/>
                <a:ea typeface="Calibri"/>
                <a:cs typeface="Times New Roman"/>
              </a:rPr>
              <a:t> 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F1: </a:t>
            </a:r>
            <a:r>
              <a:rPr lang="nl-NL" sz="1200" u="dbl" dirty="0" smtClean="0">
                <a:effectLst/>
                <a:latin typeface="Arial"/>
                <a:ea typeface="Calibri"/>
                <a:cs typeface="Times New Roman"/>
              </a:rPr>
              <a:t>GN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   x        </a:t>
            </a:r>
            <a:r>
              <a:rPr lang="nl-NL" sz="1200" u="dbl" dirty="0" smtClean="0">
                <a:effectLst/>
                <a:latin typeface="Arial"/>
                <a:ea typeface="Calibri"/>
                <a:cs typeface="Times New Roman"/>
              </a:rPr>
              <a:t>GN</a:t>
            </a:r>
            <a:endParaRPr lang="nl-NL" sz="1200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1200" dirty="0">
                <a:latin typeface="Arial"/>
                <a:ea typeface="Calibri"/>
                <a:cs typeface="Times New Roman"/>
              </a:rPr>
              <a:t> </a:t>
            </a:r>
            <a:r>
              <a:rPr lang="nl-NL" sz="1200" dirty="0" smtClean="0">
                <a:latin typeface="Arial"/>
                <a:ea typeface="Calibri"/>
                <a:cs typeface="Times New Roman"/>
              </a:rPr>
              <a:t>   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gn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	          </a:t>
            </a:r>
            <a:r>
              <a:rPr lang="nl-NL" sz="1200" dirty="0" err="1" smtClean="0">
                <a:effectLst/>
                <a:latin typeface="Arial"/>
                <a:ea typeface="Calibri"/>
                <a:cs typeface="Times New Roman"/>
              </a:rPr>
              <a:t>gn</a:t>
            </a:r>
            <a:endParaRPr lang="nl-NL" sz="1200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</a:t>
            </a:r>
            <a:r>
              <a:rPr lang="nl-NL" sz="1200" u="sng" dirty="0" smtClean="0">
                <a:effectLst/>
                <a:latin typeface="Arial"/>
                <a:ea typeface="Calibri"/>
                <a:cs typeface="Times New Roman"/>
              </a:rPr>
              <a:t>GN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</a:t>
            </a:r>
            <a:r>
              <a:rPr lang="nl-NL" sz="1200" u="sng" dirty="0" err="1" smtClean="0">
                <a:effectLst/>
                <a:latin typeface="Arial"/>
                <a:ea typeface="Calibri"/>
                <a:cs typeface="Times New Roman"/>
              </a:rPr>
              <a:t>gn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          </a:t>
            </a:r>
            <a:r>
              <a:rPr lang="nl-NL" sz="1200" u="sng" dirty="0" smtClean="0">
                <a:effectLst/>
                <a:latin typeface="Arial"/>
                <a:ea typeface="Calibri"/>
                <a:cs typeface="Times New Roman"/>
              </a:rPr>
              <a:t>GN</a:t>
            </a:r>
            <a:r>
              <a:rPr lang="nl-NL" sz="1200" dirty="0" smtClean="0">
                <a:effectLst/>
                <a:latin typeface="Arial"/>
                <a:ea typeface="Calibri"/>
                <a:cs typeface="Times New Roman"/>
              </a:rPr>
              <a:t> of </a:t>
            </a:r>
            <a:r>
              <a:rPr lang="nl-NL" sz="1200" u="sng" dirty="0" err="1" smtClean="0">
                <a:effectLst/>
                <a:latin typeface="Arial"/>
                <a:ea typeface="Calibri"/>
                <a:cs typeface="Times New Roman"/>
              </a:rPr>
              <a:t>gn</a:t>
            </a:r>
            <a:endParaRPr lang="nl-NL" sz="1200" dirty="0">
              <a:effectLst/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2050" name="Tabel 20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644813"/>
              </p:ext>
            </p:extLst>
          </p:nvPr>
        </p:nvGraphicFramePr>
        <p:xfrm>
          <a:off x="6633284" y="5098615"/>
          <a:ext cx="1849472" cy="1258347"/>
        </p:xfrm>
        <a:graphic>
          <a:graphicData uri="http://schemas.openxmlformats.org/drawingml/2006/table">
            <a:tbl>
              <a:tblPr firstRow="1" firstCol="1" bandRow="1"/>
              <a:tblGrid>
                <a:gridCol w="600087"/>
                <a:gridCol w="625060"/>
                <a:gridCol w="624325"/>
              </a:tblGrid>
              <a:tr h="419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dbl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dbl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dbl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u="dbl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gn</a:t>
                      </a:r>
                      <a:endParaRPr lang="nl-NL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054" name="Rechte verbindingslijn 2053"/>
          <p:cNvCxnSpPr/>
          <p:nvPr/>
        </p:nvCxnSpPr>
        <p:spPr>
          <a:xfrm>
            <a:off x="5688124" y="2998450"/>
            <a:ext cx="1188132" cy="59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Rechte verbindingslijn 2055"/>
          <p:cNvCxnSpPr/>
          <p:nvPr/>
        </p:nvCxnSpPr>
        <p:spPr>
          <a:xfrm>
            <a:off x="4512722" y="2348880"/>
            <a:ext cx="0" cy="223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Tekstvak 2058"/>
          <p:cNvSpPr txBox="1"/>
          <p:nvPr/>
        </p:nvSpPr>
        <p:spPr>
          <a:xfrm>
            <a:off x="3604537" y="1635307"/>
            <a:ext cx="1949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>
                <a:latin typeface="Arial" pitchFamily="34" charset="0"/>
                <a:cs typeface="Arial" pitchFamily="34" charset="0"/>
              </a:rPr>
              <a:t>25% kans kleurenziende vrouw</a:t>
            </a:r>
          </a:p>
          <a:p>
            <a:r>
              <a:rPr lang="nl-NL" sz="1000" dirty="0" smtClean="0">
                <a:latin typeface="Arial" pitchFamily="34" charset="0"/>
                <a:cs typeface="Arial" pitchFamily="34" charset="0"/>
              </a:rPr>
              <a:t>25% kans kleurenblinde vrouw</a:t>
            </a:r>
          </a:p>
          <a:p>
            <a:r>
              <a:rPr lang="nl-NL" sz="1000" dirty="0" smtClean="0">
                <a:latin typeface="Arial" pitchFamily="34" charset="0"/>
                <a:cs typeface="Arial" pitchFamily="34" charset="0"/>
              </a:rPr>
              <a:t>25% kans kleurenziende man</a:t>
            </a:r>
          </a:p>
          <a:p>
            <a:r>
              <a:rPr lang="nl-NL" sz="1000" dirty="0" smtClean="0">
                <a:latin typeface="Arial" pitchFamily="34" charset="0"/>
                <a:cs typeface="Arial" pitchFamily="34" charset="0"/>
              </a:rPr>
              <a:t>25% kans kleurenblinde man</a:t>
            </a:r>
            <a:endParaRPr lang="nl-NL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2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904875" y="2852936"/>
            <a:ext cx="3288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Rekenen</a:t>
            </a:r>
            <a:r>
              <a:rPr lang="nl-NL" b="1" dirty="0" smtClean="0"/>
              <a:t> </a:t>
            </a:r>
            <a:r>
              <a:rPr lang="nl-NL" sz="2400" b="1" dirty="0" smtClean="0"/>
              <a:t>met genotypen</a:t>
            </a:r>
            <a:endParaRPr lang="nl-NL" sz="2400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456998" y="620687"/>
            <a:ext cx="28603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Bij elke nakomeling begint </a:t>
            </a:r>
          </a:p>
          <a:p>
            <a:pPr algn="ctr"/>
            <a:r>
              <a:rPr lang="nl-NL" sz="1600" dirty="0" smtClean="0"/>
              <a:t>de kansberekening opnieuw</a:t>
            </a:r>
          </a:p>
          <a:p>
            <a:pPr algn="ctr"/>
            <a:r>
              <a:rPr lang="nl-NL" sz="1600" dirty="0" smtClean="0"/>
              <a:t>Alleen bij grote aantallen kun je </a:t>
            </a:r>
          </a:p>
          <a:p>
            <a:pPr algn="ctr"/>
            <a:r>
              <a:rPr lang="nl-NL" sz="1600" dirty="0" smtClean="0"/>
              <a:t>uitgaan van percentages</a:t>
            </a:r>
            <a:endParaRPr lang="nl-NL" sz="1600" dirty="0"/>
          </a:p>
        </p:txBody>
      </p:sp>
      <p:cxnSp>
        <p:nvCxnSpPr>
          <p:cNvPr id="5" name="Rechte verbindingslijn 4"/>
          <p:cNvCxnSpPr/>
          <p:nvPr/>
        </p:nvCxnSpPr>
        <p:spPr>
          <a:xfrm flipH="1" flipV="1">
            <a:off x="2904875" y="1697905"/>
            <a:ext cx="803029" cy="1155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3877761" y="620687"/>
            <a:ext cx="26454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Genotypen in nakomelingen </a:t>
            </a:r>
          </a:p>
          <a:p>
            <a:pPr algn="ctr"/>
            <a:r>
              <a:rPr lang="nl-NL" sz="1600" dirty="0"/>
              <a:t>v</a:t>
            </a:r>
            <a:r>
              <a:rPr lang="nl-NL" sz="1600" dirty="0" smtClean="0"/>
              <a:t>aak in andere verhoudingen </a:t>
            </a:r>
          </a:p>
          <a:p>
            <a:pPr algn="ctr"/>
            <a:r>
              <a:rPr lang="nl-NL" sz="1600" dirty="0" smtClean="0"/>
              <a:t>dan fenotypen</a:t>
            </a:r>
            <a:endParaRPr lang="nl-NL" sz="1600" dirty="0"/>
          </a:p>
        </p:txBody>
      </p:sp>
      <p:cxnSp>
        <p:nvCxnSpPr>
          <p:cNvPr id="8" name="Rechte verbindingslijn 7"/>
          <p:cNvCxnSpPr/>
          <p:nvPr/>
        </p:nvCxnSpPr>
        <p:spPr>
          <a:xfrm flipV="1">
            <a:off x="4788024" y="1544017"/>
            <a:ext cx="72008" cy="1308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354973" y="1955762"/>
            <a:ext cx="2069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 err="1" smtClean="0"/>
              <a:t>Monohybride</a:t>
            </a:r>
            <a:r>
              <a:rPr lang="nl-NL" sz="1600" dirty="0" smtClean="0"/>
              <a:t> kruising</a:t>
            </a:r>
          </a:p>
          <a:p>
            <a:pPr algn="ctr"/>
            <a:r>
              <a:rPr lang="nl-NL" sz="1600" dirty="0" smtClean="0"/>
              <a:t>Heterozygote genen:</a:t>
            </a:r>
          </a:p>
          <a:p>
            <a:pPr algn="ctr"/>
            <a:r>
              <a:rPr lang="nl-NL" sz="1600" dirty="0" err="1" smtClean="0"/>
              <a:t>Gtype</a:t>
            </a:r>
            <a:r>
              <a:rPr lang="nl-NL" sz="1600" dirty="0" smtClean="0"/>
              <a:t> 1: 2: 1 </a:t>
            </a:r>
            <a:r>
              <a:rPr lang="nl-NL" sz="1600" dirty="0" err="1" smtClean="0"/>
              <a:t>Ftype</a:t>
            </a:r>
            <a:r>
              <a:rPr lang="nl-NL" sz="1600" dirty="0"/>
              <a:t> </a:t>
            </a:r>
            <a:r>
              <a:rPr lang="nl-NL" sz="1600" dirty="0" smtClean="0"/>
              <a:t>3:1</a:t>
            </a:r>
            <a:endParaRPr lang="nl-NL" sz="1600" dirty="0"/>
          </a:p>
        </p:txBody>
      </p:sp>
      <p:sp>
        <p:nvSpPr>
          <p:cNvPr id="12" name="Tekstvak 11"/>
          <p:cNvSpPr txBox="1"/>
          <p:nvPr/>
        </p:nvSpPr>
        <p:spPr>
          <a:xfrm>
            <a:off x="518704" y="3112756"/>
            <a:ext cx="19177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 err="1" smtClean="0"/>
              <a:t>Dihybride</a:t>
            </a:r>
            <a:r>
              <a:rPr lang="nl-NL" sz="1600" dirty="0" smtClean="0"/>
              <a:t> kruising</a:t>
            </a:r>
          </a:p>
          <a:p>
            <a:pPr algn="ctr"/>
            <a:r>
              <a:rPr lang="nl-NL" sz="1600" dirty="0" smtClean="0"/>
              <a:t>Heterozygote genen:</a:t>
            </a:r>
          </a:p>
          <a:p>
            <a:pPr algn="ctr"/>
            <a:r>
              <a:rPr lang="nl-NL" sz="1600" dirty="0" err="1" smtClean="0"/>
              <a:t>Ftype</a:t>
            </a:r>
            <a:r>
              <a:rPr lang="nl-NL" sz="1600" dirty="0" smtClean="0"/>
              <a:t>: 9:3:3:1</a:t>
            </a:r>
            <a:endParaRPr lang="nl-NL" sz="1600" dirty="0"/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2436408" y="2492896"/>
            <a:ext cx="468467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flipV="1">
            <a:off x="2420190" y="3212976"/>
            <a:ext cx="468467" cy="315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1080999" y="4230394"/>
            <a:ext cx="2436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Hoeveel genotypen in eicel</a:t>
            </a:r>
          </a:p>
          <a:p>
            <a:pPr algn="ctr"/>
            <a:r>
              <a:rPr lang="nl-NL" sz="1600" dirty="0" smtClean="0"/>
              <a:t>mogelijk bij </a:t>
            </a:r>
            <a:r>
              <a:rPr lang="nl-NL" sz="1600" dirty="0" err="1" smtClean="0"/>
              <a:t>AaBbCcDd</a:t>
            </a:r>
            <a:r>
              <a:rPr lang="nl-NL" sz="1600" dirty="0" smtClean="0"/>
              <a:t>?</a:t>
            </a:r>
          </a:p>
          <a:p>
            <a:pPr algn="ctr"/>
            <a:r>
              <a:rPr lang="nl-NL" sz="1600" dirty="0" smtClean="0">
                <a:sym typeface="Wingdings" pitchFamily="2" charset="2"/>
              </a:rPr>
              <a:t> 2x2x2x2 = 16</a:t>
            </a:r>
            <a:endParaRPr lang="nl-NL" sz="1600" dirty="0"/>
          </a:p>
        </p:txBody>
      </p:sp>
      <p:cxnSp>
        <p:nvCxnSpPr>
          <p:cNvPr id="19" name="Rechte verbindingslijn 18"/>
          <p:cNvCxnSpPr/>
          <p:nvPr/>
        </p:nvCxnSpPr>
        <p:spPr>
          <a:xfrm flipH="1">
            <a:off x="3203848" y="3314601"/>
            <a:ext cx="504057" cy="915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3022630" y="5134607"/>
            <a:ext cx="30534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Hoeveel kans op combinatie </a:t>
            </a:r>
            <a:r>
              <a:rPr lang="nl-NL" sz="1600" dirty="0" err="1" smtClean="0"/>
              <a:t>Aabb</a:t>
            </a:r>
            <a:r>
              <a:rPr lang="nl-NL" sz="1600" dirty="0" smtClean="0"/>
              <a:t> </a:t>
            </a:r>
          </a:p>
          <a:p>
            <a:pPr algn="ctr"/>
            <a:r>
              <a:rPr lang="nl-NL" sz="1600" dirty="0" smtClean="0"/>
              <a:t>bij kruising </a:t>
            </a:r>
            <a:r>
              <a:rPr lang="nl-NL" sz="1600" dirty="0" err="1" smtClean="0"/>
              <a:t>AaBb</a:t>
            </a:r>
            <a:r>
              <a:rPr lang="nl-NL" sz="1600" dirty="0" smtClean="0"/>
              <a:t> x </a:t>
            </a:r>
            <a:r>
              <a:rPr lang="nl-NL" sz="1600" dirty="0" err="1" smtClean="0"/>
              <a:t>AaBb</a:t>
            </a:r>
            <a:r>
              <a:rPr lang="nl-NL" sz="1600" dirty="0" smtClean="0"/>
              <a:t>?</a:t>
            </a:r>
          </a:p>
          <a:p>
            <a:pPr algn="ctr"/>
            <a:r>
              <a:rPr lang="nl-NL" sz="1600" dirty="0"/>
              <a:t>Aa x Aa </a:t>
            </a:r>
            <a:r>
              <a:rPr lang="nl-NL" sz="1600" dirty="0" smtClean="0">
                <a:sym typeface="Wingdings" pitchFamily="2" charset="2"/>
              </a:rPr>
              <a:t></a:t>
            </a:r>
            <a:r>
              <a:rPr lang="nl-NL" sz="1600" dirty="0" smtClean="0"/>
              <a:t> </a:t>
            </a:r>
            <a:r>
              <a:rPr lang="nl-NL" sz="1600" dirty="0"/>
              <a:t>kans op Aa = ½</a:t>
            </a:r>
          </a:p>
          <a:p>
            <a:pPr algn="ctr"/>
            <a:r>
              <a:rPr lang="nl-NL" sz="1600" dirty="0" err="1"/>
              <a:t>Bb</a:t>
            </a:r>
            <a:r>
              <a:rPr lang="nl-NL" sz="1600" dirty="0"/>
              <a:t> x </a:t>
            </a:r>
            <a:r>
              <a:rPr lang="nl-NL" sz="1600" dirty="0" err="1"/>
              <a:t>Bb</a:t>
            </a:r>
            <a:r>
              <a:rPr lang="nl-NL" sz="1600" dirty="0"/>
              <a:t> </a:t>
            </a:r>
            <a:r>
              <a:rPr lang="nl-NL" sz="1600" dirty="0" smtClean="0">
                <a:sym typeface="Wingdings" pitchFamily="2" charset="2"/>
              </a:rPr>
              <a:t></a:t>
            </a:r>
            <a:r>
              <a:rPr lang="nl-NL" sz="1600" dirty="0" smtClean="0"/>
              <a:t> </a:t>
            </a:r>
            <a:r>
              <a:rPr lang="nl-NL" sz="1600" dirty="0"/>
              <a:t>kans op </a:t>
            </a:r>
            <a:r>
              <a:rPr lang="nl-NL" sz="1600" dirty="0" err="1"/>
              <a:t>bb</a:t>
            </a:r>
            <a:r>
              <a:rPr lang="nl-NL" sz="1600" dirty="0"/>
              <a:t> = ¼ </a:t>
            </a:r>
          </a:p>
          <a:p>
            <a:pPr algn="ctr"/>
            <a:r>
              <a:rPr lang="nl-NL" sz="1600" dirty="0"/>
              <a:t>Kans op </a:t>
            </a:r>
            <a:r>
              <a:rPr lang="nl-NL" sz="1600" dirty="0" err="1"/>
              <a:t>Aabb</a:t>
            </a:r>
            <a:r>
              <a:rPr lang="nl-NL" sz="1600" dirty="0"/>
              <a:t> </a:t>
            </a:r>
            <a:r>
              <a:rPr lang="nl-NL" sz="1600" dirty="0" smtClean="0">
                <a:sym typeface="Wingdings" pitchFamily="2" charset="2"/>
              </a:rPr>
              <a:t></a:t>
            </a:r>
            <a:r>
              <a:rPr lang="nl-NL" sz="1600" dirty="0" smtClean="0"/>
              <a:t> </a:t>
            </a:r>
            <a:r>
              <a:rPr lang="nl-NL" sz="1600" dirty="0"/>
              <a:t>½ x ¼ = 1/8 </a:t>
            </a:r>
          </a:p>
        </p:txBody>
      </p:sp>
      <p:cxnSp>
        <p:nvCxnSpPr>
          <p:cNvPr id="23" name="Rechte verbindingslijn 22"/>
          <p:cNvCxnSpPr/>
          <p:nvPr/>
        </p:nvCxnSpPr>
        <p:spPr>
          <a:xfrm>
            <a:off x="4549363" y="3421428"/>
            <a:ext cx="0" cy="1639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6211573" y="2004760"/>
            <a:ext cx="264245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Afleiden van  genotypen van </a:t>
            </a:r>
          </a:p>
          <a:p>
            <a:pPr algn="ctr"/>
            <a:r>
              <a:rPr lang="nl-NL" sz="1600" dirty="0" smtClean="0"/>
              <a:t>uit nakomelingen. Voorbeeld:</a:t>
            </a:r>
          </a:p>
          <a:p>
            <a:pPr algn="ctr"/>
            <a:r>
              <a:rPr lang="nl-NL" sz="1600" dirty="0" smtClean="0"/>
              <a:t>3 zwart, gladharig</a:t>
            </a:r>
          </a:p>
          <a:p>
            <a:pPr algn="ctr"/>
            <a:r>
              <a:rPr lang="nl-NL" sz="1600" dirty="0" smtClean="0"/>
              <a:t>7 zwart, ruwharig</a:t>
            </a:r>
          </a:p>
          <a:p>
            <a:pPr algn="ctr"/>
            <a:r>
              <a:rPr lang="nl-NL" sz="1600" dirty="0" smtClean="0"/>
              <a:t>2 wit, gladharig</a:t>
            </a:r>
          </a:p>
          <a:p>
            <a:pPr algn="ctr"/>
            <a:r>
              <a:rPr lang="nl-NL" sz="1600" dirty="0" smtClean="0"/>
              <a:t>9 wit, ruwharig</a:t>
            </a:r>
          </a:p>
          <a:p>
            <a:pPr algn="ctr"/>
            <a:r>
              <a:rPr lang="nl-NL" sz="1600" dirty="0" smtClean="0"/>
              <a:t>Per eigenschap bekijken </a:t>
            </a:r>
            <a:r>
              <a:rPr lang="nl-NL" sz="1600" dirty="0" smtClean="0">
                <a:sym typeface="Wingdings" pitchFamily="2" charset="2"/>
              </a:rPr>
              <a:t></a:t>
            </a:r>
          </a:p>
          <a:p>
            <a:pPr algn="ctr"/>
            <a:r>
              <a:rPr lang="nl-NL" sz="1600" dirty="0" smtClean="0">
                <a:sym typeface="Wingdings" pitchFamily="2" charset="2"/>
              </a:rPr>
              <a:t>Zwart : Wit = ong. 1 : 1</a:t>
            </a:r>
          </a:p>
          <a:p>
            <a:pPr algn="ctr"/>
            <a:r>
              <a:rPr lang="nl-NL" sz="1600" dirty="0" smtClean="0">
                <a:sym typeface="Wingdings" pitchFamily="2" charset="2"/>
              </a:rPr>
              <a:t>Genotype  Aa x </a:t>
            </a:r>
            <a:r>
              <a:rPr lang="nl-NL" sz="1600" dirty="0" err="1" smtClean="0">
                <a:sym typeface="Wingdings" pitchFamily="2" charset="2"/>
              </a:rPr>
              <a:t>aa</a:t>
            </a:r>
            <a:endParaRPr lang="nl-NL" sz="1600" dirty="0" smtClean="0">
              <a:sym typeface="Wingdings" pitchFamily="2" charset="2"/>
            </a:endParaRPr>
          </a:p>
          <a:p>
            <a:pPr algn="ctr"/>
            <a:r>
              <a:rPr lang="nl-NL" sz="1600" dirty="0" smtClean="0">
                <a:sym typeface="Wingdings" pitchFamily="2" charset="2"/>
              </a:rPr>
              <a:t>Glad : Ruw = ong.  1 : 3</a:t>
            </a:r>
          </a:p>
          <a:p>
            <a:pPr algn="ctr"/>
            <a:r>
              <a:rPr lang="nl-NL" sz="1600" dirty="0" smtClean="0">
                <a:sym typeface="Wingdings" pitchFamily="2" charset="2"/>
              </a:rPr>
              <a:t>Genotype  </a:t>
            </a:r>
            <a:r>
              <a:rPr lang="nl-NL" sz="1600" dirty="0" err="1" smtClean="0">
                <a:sym typeface="Wingdings" pitchFamily="2" charset="2"/>
              </a:rPr>
              <a:t>Bb</a:t>
            </a:r>
            <a:r>
              <a:rPr lang="nl-NL" sz="1600" dirty="0" smtClean="0">
                <a:sym typeface="Wingdings" pitchFamily="2" charset="2"/>
              </a:rPr>
              <a:t> x </a:t>
            </a:r>
            <a:r>
              <a:rPr lang="nl-NL" sz="1600" dirty="0" err="1" smtClean="0">
                <a:sym typeface="Wingdings" pitchFamily="2" charset="2"/>
              </a:rPr>
              <a:t>Bb</a:t>
            </a:r>
            <a:endParaRPr lang="nl-NL" sz="1600" dirty="0" smtClean="0">
              <a:sym typeface="Wingdings" pitchFamily="2" charset="2"/>
            </a:endParaRPr>
          </a:p>
          <a:p>
            <a:pPr algn="ctr"/>
            <a:r>
              <a:rPr lang="nl-NL" sz="1600" dirty="0" smtClean="0">
                <a:sym typeface="Wingdings" pitchFamily="2" charset="2"/>
              </a:rPr>
              <a:t>Ouders  </a:t>
            </a:r>
            <a:r>
              <a:rPr lang="nl-NL" sz="1600" dirty="0" err="1" smtClean="0">
                <a:sym typeface="Wingdings" pitchFamily="2" charset="2"/>
              </a:rPr>
              <a:t>AaBb</a:t>
            </a:r>
            <a:r>
              <a:rPr lang="nl-NL" sz="1600" dirty="0" smtClean="0">
                <a:sym typeface="Wingdings" pitchFamily="2" charset="2"/>
              </a:rPr>
              <a:t> x </a:t>
            </a:r>
            <a:r>
              <a:rPr lang="nl-NL" sz="1600" dirty="0" err="1" smtClean="0">
                <a:sym typeface="Wingdings" pitchFamily="2" charset="2"/>
              </a:rPr>
              <a:t>aaBb</a:t>
            </a:r>
            <a:endParaRPr lang="nl-NL" sz="1600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508104" y="2371260"/>
            <a:ext cx="703469" cy="48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4796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407</Words>
  <Application>Microsoft Office PowerPoint</Application>
  <PresentationFormat>Diavoorstelling (4:3)</PresentationFormat>
  <Paragraphs>178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Beheerder</dc:creator>
  <cp:lastModifiedBy>Gebruiker</cp:lastModifiedBy>
  <cp:revision>13</cp:revision>
  <dcterms:created xsi:type="dcterms:W3CDTF">2013-05-20T12:28:19Z</dcterms:created>
  <dcterms:modified xsi:type="dcterms:W3CDTF">2013-12-27T13:32:08Z</dcterms:modified>
</cp:coreProperties>
</file>